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4"/>
  </p:notesMasterIdLst>
  <p:sldIdLst>
    <p:sldId id="259" r:id="rId3"/>
    <p:sldId id="257" r:id="rId4"/>
    <p:sldId id="260" r:id="rId5"/>
    <p:sldId id="263" r:id="rId6"/>
    <p:sldId id="262" r:id="rId7"/>
    <p:sldId id="264" r:id="rId8"/>
    <p:sldId id="258" r:id="rId9"/>
    <p:sldId id="256" r:id="rId10"/>
    <p:sldId id="265" r:id="rId11"/>
    <p:sldId id="266" r:id="rId12"/>
    <p:sldId id="267" r:id="rId13"/>
  </p:sldIdLst>
  <p:sldSz cx="9144000" cy="5143500" type="screen16x9"/>
  <p:notesSz cx="6858000" cy="9144000"/>
  <p:embeddedFontLst>
    <p:embeddedFont>
      <p:font typeface="Cambria" panose="02040503050406030204" pitchFamily="18" charset="0"/>
      <p:regular r:id="rId15"/>
      <p:bold r:id="rId16"/>
      <p:italic r:id="rId17"/>
      <p:boldItalic r:id="rId18"/>
    </p:embeddedFont>
    <p:embeddedFont>
      <p:font typeface="Dosis" pitchFamily="2" charset="0"/>
      <p:regular r:id="rId19"/>
      <p:bold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22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67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65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352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302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81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133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colab.research.google.com/drive/1OqdX_gqb6VbG8DBcs-zP9BQRzPqTwkhH?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OqdX_gqb6VbG8DBcs-zP9BQRzPqTwkhH?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colab.research.google.com/drive/1OqdX_gqb6VbG8DBcs-zP9BQRzPqTwkhH?usp=sharing"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colab.research.google.com/drive/1OqdX_gqb6VbG8DBcs-zP9BQRzPqTwkhH?usp=shari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OqdX_gqb6VbG8DBcs-zP9BQRzPqTwkhH?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OqdX_gqb6VbG8DBcs-zP9BQRzPqTwkhH?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olab.research.google.com/drive/1OqdX_gqb6VbG8DBcs-zP9BQRzPqTwkhH?usp=sharin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OqdX_gqb6VbG8DBcs-zP9BQRzPqTwkhH?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colab.research.google.com/drive/1OqdX_gqb6VbG8DBcs-zP9BQRzPqTwkhH?usp=shar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OqdX_gqb6VbG8DBcs-zP9BQRzPqTwkhH?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a:buSzPts val="990"/>
            </a:pPr>
            <a:r>
              <a:rPr lang="en-US" sz="2800" dirty="0">
                <a:latin typeface="Dosis"/>
                <a:ea typeface="Dosis"/>
                <a:cs typeface="Dosis"/>
                <a:sym typeface="Dosis"/>
              </a:rPr>
              <a:t>Investigate Business Hotel using Data Visualization</a:t>
            </a:r>
            <a:br>
              <a:rPr lang="en-US" sz="2800" dirty="0">
                <a:latin typeface="Dosis"/>
                <a:ea typeface="Dosis"/>
                <a:cs typeface="Dosis"/>
                <a:sym typeface="Dosis"/>
              </a:rPr>
            </a:br>
            <a:endParaRPr lang="en-US" sz="3080" b="1" dirty="0">
              <a:solidFill>
                <a:schemeClr val="lt1"/>
              </a:solidFill>
            </a:endParaRPr>
          </a:p>
        </p:txBody>
      </p:sp>
      <p:sp>
        <p:nvSpPr>
          <p:cNvPr id="100" name="Google Shape;100;p25"/>
          <p:cNvSpPr txBox="1"/>
          <p:nvPr/>
        </p:nvSpPr>
        <p:spPr>
          <a:xfrm>
            <a:off x="5959950" y="908899"/>
            <a:ext cx="2402400" cy="1043063"/>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i="0" u="none" strike="noStrike" cap="none" dirty="0" err="1">
                <a:solidFill>
                  <a:srgbClr val="000000"/>
                </a:solidFill>
                <a:latin typeface="Dosis"/>
                <a:ea typeface="Dosis"/>
                <a:cs typeface="Dosis"/>
                <a:sym typeface="Dosis"/>
              </a:rPr>
              <a:t>Philipus</a:t>
            </a:r>
            <a:r>
              <a:rPr lang="en-US" sz="1200" b="1" i="0" u="none" strike="noStrike" cap="none" dirty="0">
                <a:solidFill>
                  <a:srgbClr val="000000"/>
                </a:solidFill>
                <a:latin typeface="Dosis"/>
                <a:ea typeface="Dosis"/>
                <a:cs typeface="Dosis"/>
                <a:sym typeface="Dosis"/>
              </a:rPr>
              <a:t> Dima </a:t>
            </a:r>
            <a:r>
              <a:rPr lang="en-US" sz="1200" b="1" i="0" u="none" strike="noStrike" cap="none" dirty="0" err="1">
                <a:solidFill>
                  <a:srgbClr val="000000"/>
                </a:solidFill>
                <a:latin typeface="Dosis"/>
                <a:ea typeface="Dosis"/>
                <a:cs typeface="Dosis"/>
                <a:sym typeface="Dosis"/>
              </a:rPr>
              <a:t>Wira</a:t>
            </a:r>
            <a:r>
              <a:rPr lang="en-US" sz="1200" b="1" i="0" u="none" strike="noStrike" cap="none" dirty="0">
                <a:solidFill>
                  <a:srgbClr val="000000"/>
                </a:solidFill>
                <a:latin typeface="Dosis"/>
                <a:ea typeface="Dosis"/>
                <a:cs typeface="Dosis"/>
                <a:sym typeface="Dosis"/>
              </a:rPr>
              <a:t> </a:t>
            </a:r>
            <a:r>
              <a:rPr lang="en-US" sz="1200" b="1" i="0" u="none" strike="noStrike" cap="none" dirty="0" err="1">
                <a:solidFill>
                  <a:srgbClr val="000000"/>
                </a:solidFill>
                <a:latin typeface="Dosis"/>
                <a:ea typeface="Dosis"/>
                <a:cs typeface="Dosis"/>
                <a:sym typeface="Dosis"/>
              </a:rPr>
              <a:t>Pratomo</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err="1">
                <a:latin typeface="Dosis"/>
                <a:ea typeface="Dosis"/>
                <a:cs typeface="Dosis"/>
                <a:sym typeface="Dosis"/>
              </a:rPr>
              <a:t>pwirapratomo@gmail.com</a:t>
            </a:r>
            <a:endParaRPr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ID" sz="1200" dirty="0">
                <a:latin typeface="Dosis"/>
                <a:ea typeface="Dosis"/>
                <a:cs typeface="Dosis"/>
                <a:sym typeface="Dosis"/>
              </a:rPr>
              <a:t>https://</a:t>
            </a:r>
            <a:r>
              <a:rPr lang="en-ID" sz="1200" dirty="0" err="1">
                <a:latin typeface="Dosis"/>
                <a:ea typeface="Dosis"/>
                <a:cs typeface="Dosis"/>
                <a:sym typeface="Dosis"/>
              </a:rPr>
              <a:t>www.linkedin.com</a:t>
            </a:r>
            <a:r>
              <a:rPr lang="en-ID" sz="1200" dirty="0">
                <a:latin typeface="Dosis"/>
                <a:ea typeface="Dosis"/>
                <a:cs typeface="Dosis"/>
                <a:sym typeface="Dosis"/>
              </a:rPr>
              <a:t>/in/philipus-dima-wira-pratomo-a221391ab/</a:t>
            </a:r>
            <a:endParaRPr sz="1200" dirty="0">
              <a:latin typeface="Dosis"/>
              <a:ea typeface="Dosis"/>
              <a:cs typeface="Dosis"/>
              <a:sym typeface="Dosis"/>
            </a:endParaRPr>
          </a:p>
        </p:txBody>
      </p:sp>
      <p:pic>
        <p:nvPicPr>
          <p:cNvPr id="101" name="Google Shape;101;p25"/>
          <p:cNvPicPr preferRelativeResize="0"/>
          <p:nvPr/>
        </p:nvPicPr>
        <p:blipFill>
          <a:blip r:embed="rId3"/>
          <a:srcRect t="16667" b="16667"/>
          <a:stretch/>
        </p:blipFill>
        <p:spPr>
          <a:xfrm>
            <a:off x="4665150" y="735163"/>
            <a:ext cx="1218600" cy="12168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ID" b="0" i="0" dirty="0">
                <a:solidFill>
                  <a:srgbClr val="1D1F20"/>
                </a:solidFill>
                <a:effectLst/>
                <a:latin typeface="Cambria" panose="02040503050406030204" pitchFamily="18" charset="0"/>
              </a:rPr>
              <a:t>Graduated from </a:t>
            </a:r>
            <a:r>
              <a:rPr lang="en-ID" b="0" i="0" dirty="0" err="1">
                <a:solidFill>
                  <a:srgbClr val="1D1F20"/>
                </a:solidFill>
                <a:effectLst/>
                <a:latin typeface="Cambria" panose="02040503050406030204" pitchFamily="18" charset="0"/>
              </a:rPr>
              <a:t>Pertamina</a:t>
            </a:r>
            <a:r>
              <a:rPr lang="en-ID" b="0" i="0" dirty="0">
                <a:solidFill>
                  <a:srgbClr val="1D1F20"/>
                </a:solidFill>
                <a:effectLst/>
                <a:latin typeface="Cambria" panose="02040503050406030204" pitchFamily="18" charset="0"/>
              </a:rPr>
              <a:t> University majoring in petroleum engineering with a GPA of 3.78. Currently I want to shift career to data scientist by attending a data science bootcamp. where I am developing expertise using data visualization tools such as Tableau and Looker Studio, SQL and several Python libraries to create machine learning. My objective is to become a professional data scientist and leverage my skills to contribute to data-driven decision-making in diverse industries.</a:t>
            </a:r>
            <a:endParaRPr lang="en-ID" sz="1600" dirty="0">
              <a:latin typeface="Cambria" panose="020405030504060302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pic>
        <p:nvPicPr>
          <p:cNvPr id="4" name="Picture 3" descr="A graph of a hotel&#10;&#10;Description automatically generated">
            <a:extLst>
              <a:ext uri="{FF2B5EF4-FFF2-40B4-BE49-F238E27FC236}">
                <a16:creationId xmlns:a16="http://schemas.microsoft.com/office/drawing/2014/main" id="{985C3BDF-A789-D7C5-1C41-DB5C003CE0E6}"/>
              </a:ext>
            </a:extLst>
          </p:cNvPr>
          <p:cNvPicPr>
            <a:picLocks noChangeAspect="1"/>
          </p:cNvPicPr>
          <p:nvPr/>
        </p:nvPicPr>
        <p:blipFill>
          <a:blip r:embed="rId3"/>
          <a:stretch>
            <a:fillRect/>
          </a:stretch>
        </p:blipFill>
        <p:spPr>
          <a:xfrm>
            <a:off x="1046602" y="580500"/>
            <a:ext cx="6687239" cy="4214422"/>
          </a:xfrm>
          <a:prstGeom prst="rect">
            <a:avLst/>
          </a:prstGeom>
        </p:spPr>
      </p:pic>
      <p:sp>
        <p:nvSpPr>
          <p:cNvPr id="2" name="Google Shape;115;p27">
            <a:extLst>
              <a:ext uri="{FF2B5EF4-FFF2-40B4-BE49-F238E27FC236}">
                <a16:creationId xmlns:a16="http://schemas.microsoft.com/office/drawing/2014/main" id="{6696D52F-24CF-65A6-BFA7-30E9403E3543}"/>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265768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57300"/>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Lead Time on Hotel Bookings Cancellation Rate</a:t>
            </a:r>
            <a:endParaRPr sz="1798">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05845C03-BAAC-27EA-E327-4733F2404B58}"/>
              </a:ext>
            </a:extLst>
          </p:cNvPr>
          <p:cNvSpPr txBox="1"/>
          <p:nvPr/>
        </p:nvSpPr>
        <p:spPr>
          <a:xfrm>
            <a:off x="385591" y="1299991"/>
            <a:ext cx="8416886" cy="1938992"/>
          </a:xfrm>
          <a:prstGeom prst="rect">
            <a:avLst/>
          </a:prstGeom>
          <a:noFill/>
        </p:spPr>
        <p:txBody>
          <a:bodyPr wrap="square" rtlCol="0">
            <a:spAutoFit/>
          </a:bodyPr>
          <a:lstStyle/>
          <a:p>
            <a:pPr marL="457200" indent="-457200">
              <a:buFont typeface="+mj-lt"/>
              <a:buAutoNum type="arabicPeriod"/>
            </a:pPr>
            <a:r>
              <a:rPr lang="en-US" sz="2000" dirty="0">
                <a:latin typeface="Cambria" panose="02040503050406030204" pitchFamily="18" charset="0"/>
                <a:ea typeface="Cambria" panose="02040503050406030204" pitchFamily="18" charset="0"/>
              </a:rPr>
              <a:t>The time interval between booking and arrival significantly influences the cancellation rate for each type of hotel.</a:t>
            </a:r>
          </a:p>
          <a:p>
            <a:pPr marL="457200" indent="-457200">
              <a:buFont typeface="+mj-lt"/>
              <a:buAutoNum type="arabicPeriod"/>
            </a:pPr>
            <a:r>
              <a:rPr lang="en-US" sz="2000" dirty="0">
                <a:latin typeface="Cambria" panose="02040503050406030204" pitchFamily="18" charset="0"/>
                <a:ea typeface="Cambria" panose="02040503050406030204" pitchFamily="18" charset="0"/>
              </a:rPr>
              <a:t>A one-month lead time has the lowest cancellation rate, approximately 20% for each hotel.</a:t>
            </a:r>
          </a:p>
          <a:p>
            <a:pPr marL="457200" indent="-457200">
              <a:buFont typeface="+mj-lt"/>
              <a:buAutoNum type="arabicPeriod"/>
            </a:pPr>
            <a:r>
              <a:rPr lang="en-US" sz="2000" dirty="0">
                <a:latin typeface="Cambria" panose="02040503050406030204" pitchFamily="18" charset="0"/>
                <a:ea typeface="Cambria" panose="02040503050406030204" pitchFamily="18" charset="0"/>
              </a:rPr>
              <a:t>The time interval of 10 months to over a year exhibits the highest cancellation rate.</a:t>
            </a:r>
          </a:p>
        </p:txBody>
      </p:sp>
      <p:sp>
        <p:nvSpPr>
          <p:cNvPr id="5" name="TextBox 4">
            <a:extLst>
              <a:ext uri="{FF2B5EF4-FFF2-40B4-BE49-F238E27FC236}">
                <a16:creationId xmlns:a16="http://schemas.microsoft.com/office/drawing/2014/main" id="{69B506F7-5247-30EC-E99F-8572DB6B822E}"/>
              </a:ext>
            </a:extLst>
          </p:cNvPr>
          <p:cNvSpPr txBox="1"/>
          <p:nvPr/>
        </p:nvSpPr>
        <p:spPr>
          <a:xfrm>
            <a:off x="363557" y="899881"/>
            <a:ext cx="8416886" cy="400110"/>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rPr>
              <a:t>INSIGHT :</a:t>
            </a:r>
          </a:p>
        </p:txBody>
      </p:sp>
      <p:sp>
        <p:nvSpPr>
          <p:cNvPr id="3" name="Google Shape;115;p27">
            <a:extLst>
              <a:ext uri="{FF2B5EF4-FFF2-40B4-BE49-F238E27FC236}">
                <a16:creationId xmlns:a16="http://schemas.microsoft.com/office/drawing/2014/main" id="{871EE1CD-DE34-948F-F33C-222686D2105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US" dirty="0">
                <a:solidFill>
                  <a:schemeClr val="dk1"/>
                </a:solidFill>
                <a:latin typeface="Cambria" panose="02040503050406030204" pitchFamily="18" charset="0"/>
                <a:ea typeface="Cambria" panose="02040503050406030204" pitchFamily="18" charset="0"/>
                <a:cs typeface="Dosis"/>
                <a:sym typeface="Dosis"/>
              </a:rPr>
              <a:t>It is crucial for a company to consistently analyze its business performance. In this instance, we will delve deeper into the hospitality industry. Our focus is to understand the customer behavior in hotel reservations and its correlation with the cancellation rate. The insights gained will be presented in the form of data visualizations for better comprehension and enhanced persuasiveness</a:t>
            </a:r>
            <a:endParaRPr dirty="0">
              <a:solidFill>
                <a:schemeClr val="dk1"/>
              </a:solidFill>
              <a:latin typeface="Cambria" panose="02040503050406030204" pitchFamily="18" charset="0"/>
              <a:ea typeface="Cambria" panose="02040503050406030204" pitchFamily="18" charset="0"/>
              <a:cs typeface="Dosis"/>
              <a:sym typeface="Dosis"/>
            </a:endParaRPr>
          </a:p>
        </p:txBody>
      </p:sp>
      <p:sp>
        <p:nvSpPr>
          <p:cNvPr id="2" name="Google Shape;115;p27">
            <a:extLst>
              <a:ext uri="{FF2B5EF4-FFF2-40B4-BE49-F238E27FC236}">
                <a16:creationId xmlns:a16="http://schemas.microsoft.com/office/drawing/2014/main" id="{6ECD00C4-7FFB-7011-3DFB-F7E07189DF00}"/>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Dataset</a:t>
            </a:r>
            <a:endParaRPr sz="2220" b="1" dirty="0">
              <a:solidFill>
                <a:schemeClr val="lt1"/>
              </a:solidFill>
              <a:latin typeface="Roboto"/>
              <a:ea typeface="Roboto"/>
              <a:cs typeface="Roboto"/>
              <a:sym typeface="Roboto"/>
            </a:endParaRPr>
          </a:p>
        </p:txBody>
      </p:sp>
      <p:pic>
        <p:nvPicPr>
          <p:cNvPr id="5" name="Picture 4">
            <a:extLst>
              <a:ext uri="{FF2B5EF4-FFF2-40B4-BE49-F238E27FC236}">
                <a16:creationId xmlns:a16="http://schemas.microsoft.com/office/drawing/2014/main" id="{05B97A06-B67B-B8D2-E4E5-6EED4895AF45}"/>
              </a:ext>
            </a:extLst>
          </p:cNvPr>
          <p:cNvPicPr>
            <a:picLocks noChangeAspect="1"/>
          </p:cNvPicPr>
          <p:nvPr/>
        </p:nvPicPr>
        <p:blipFill>
          <a:blip r:embed="rId3"/>
          <a:stretch>
            <a:fillRect/>
          </a:stretch>
        </p:blipFill>
        <p:spPr>
          <a:xfrm>
            <a:off x="429657" y="861042"/>
            <a:ext cx="3029639" cy="3849818"/>
          </a:xfrm>
          <a:prstGeom prst="rect">
            <a:avLst/>
          </a:prstGeom>
        </p:spPr>
      </p:pic>
      <p:sp>
        <p:nvSpPr>
          <p:cNvPr id="6" name="TextBox 5">
            <a:extLst>
              <a:ext uri="{FF2B5EF4-FFF2-40B4-BE49-F238E27FC236}">
                <a16:creationId xmlns:a16="http://schemas.microsoft.com/office/drawing/2014/main" id="{22B85F60-36D2-7E1E-A96A-4BE673FA146D}"/>
              </a:ext>
            </a:extLst>
          </p:cNvPr>
          <p:cNvSpPr txBox="1"/>
          <p:nvPr/>
        </p:nvSpPr>
        <p:spPr>
          <a:xfrm>
            <a:off x="3778785" y="1508678"/>
            <a:ext cx="4935558" cy="2554545"/>
          </a:xfrm>
          <a:prstGeom prst="rect">
            <a:avLst/>
          </a:prstGeom>
          <a:noFill/>
        </p:spPr>
        <p:txBody>
          <a:bodyPr wrap="square" rtlCol="0">
            <a:spAutoFit/>
          </a:bodyPr>
          <a:lstStyle/>
          <a:p>
            <a:pPr marL="285750" indent="-285750" algn="just">
              <a:buFont typeface="Arial" panose="020B0604020202020204" pitchFamily="34" charset="0"/>
              <a:buChar char="•"/>
            </a:pPr>
            <a:r>
              <a:rPr lang="en-US" sz="1600" b="1" u="sng" dirty="0">
                <a:latin typeface="Cambria" panose="02040503050406030204" pitchFamily="18" charset="0"/>
                <a:ea typeface="Cambria" panose="02040503050406030204" pitchFamily="18" charset="0"/>
              </a:rPr>
              <a:t>Description</a:t>
            </a:r>
          </a:p>
          <a:p>
            <a:pPr algn="just"/>
            <a:r>
              <a:rPr lang="en-US" sz="1600" dirty="0">
                <a:latin typeface="Cambria" panose="02040503050406030204" pitchFamily="18" charset="0"/>
                <a:ea typeface="Cambria" panose="02040503050406030204" pitchFamily="18" charset="0"/>
              </a:rPr>
              <a:t>Dataset contains customer behavior features who made hotel bookings</a:t>
            </a:r>
          </a:p>
          <a:p>
            <a:pPr algn="just"/>
            <a:endParaRPr lang="en-US"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600" b="1" u="sng" dirty="0">
                <a:latin typeface="Cambria" panose="02040503050406030204" pitchFamily="18" charset="0"/>
                <a:ea typeface="Cambria" panose="02040503050406030204" pitchFamily="18" charset="0"/>
              </a:rPr>
              <a:t>Shape</a:t>
            </a:r>
          </a:p>
          <a:p>
            <a:pPr algn="just"/>
            <a:r>
              <a:rPr lang="en-US" sz="1600" dirty="0">
                <a:latin typeface="Cambria" panose="02040503050406030204" pitchFamily="18" charset="0"/>
                <a:ea typeface="Cambria" panose="02040503050406030204" pitchFamily="18" charset="0"/>
              </a:rPr>
              <a:t>Dataset have 119,390 records and 29 feature</a:t>
            </a:r>
          </a:p>
          <a:p>
            <a:pPr algn="just"/>
            <a:endParaRPr lang="en-US" sz="16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sz="1600" b="1" u="sng" dirty="0" err="1">
                <a:latin typeface="Cambria" panose="02040503050406030204" pitchFamily="18" charset="0"/>
                <a:ea typeface="Cambria" panose="02040503050406030204" pitchFamily="18" charset="0"/>
              </a:rPr>
              <a:t>Dtype</a:t>
            </a:r>
            <a:endParaRPr lang="en-US" sz="1600" b="1" u="sng" dirty="0">
              <a:latin typeface="Cambria" panose="02040503050406030204" pitchFamily="18" charset="0"/>
              <a:ea typeface="Cambria" panose="02040503050406030204" pitchFamily="18" charset="0"/>
            </a:endParaRPr>
          </a:p>
          <a:p>
            <a:pPr algn="just"/>
            <a:r>
              <a:rPr lang="en-US" sz="1600" dirty="0">
                <a:latin typeface="Cambria" panose="02040503050406030204" pitchFamily="18" charset="0"/>
                <a:ea typeface="Cambria" panose="02040503050406030204" pitchFamily="18" charset="0"/>
              </a:rPr>
              <a:t>Float64 (4 features), int64 (16 features), object (9 features)</a:t>
            </a:r>
          </a:p>
        </p:txBody>
      </p:sp>
      <p:sp>
        <p:nvSpPr>
          <p:cNvPr id="2" name="Google Shape;115;p27">
            <a:extLst>
              <a:ext uri="{FF2B5EF4-FFF2-40B4-BE49-F238E27FC236}">
                <a16:creationId xmlns:a16="http://schemas.microsoft.com/office/drawing/2014/main" id="{DA236214-9FAB-3324-2017-D8C76447FB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1736495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grpSp>
        <p:nvGrpSpPr>
          <p:cNvPr id="13" name="Group 12">
            <a:extLst>
              <a:ext uri="{FF2B5EF4-FFF2-40B4-BE49-F238E27FC236}">
                <a16:creationId xmlns:a16="http://schemas.microsoft.com/office/drawing/2014/main" id="{B1BF1B01-3F48-004E-CF79-6373CCB065EB}"/>
              </a:ext>
            </a:extLst>
          </p:cNvPr>
          <p:cNvGrpSpPr/>
          <p:nvPr/>
        </p:nvGrpSpPr>
        <p:grpSpPr>
          <a:xfrm>
            <a:off x="209320" y="824934"/>
            <a:ext cx="9270645" cy="466698"/>
            <a:chOff x="209321" y="582560"/>
            <a:chExt cx="8388775" cy="991780"/>
          </a:xfrm>
        </p:grpSpPr>
        <p:sp>
          <p:nvSpPr>
            <p:cNvPr id="5" name="TextBox 4">
              <a:extLst>
                <a:ext uri="{FF2B5EF4-FFF2-40B4-BE49-F238E27FC236}">
                  <a16:creationId xmlns:a16="http://schemas.microsoft.com/office/drawing/2014/main" id="{CED1EE1D-F19C-94C4-097C-3F47E6C5FAAC}"/>
                </a:ext>
              </a:extLst>
            </p:cNvPr>
            <p:cNvSpPr txBox="1"/>
            <p:nvPr/>
          </p:nvSpPr>
          <p:spPr>
            <a:xfrm>
              <a:off x="2362548" y="753458"/>
              <a:ext cx="6235548" cy="588651"/>
            </a:xfrm>
            <a:prstGeom prst="rect">
              <a:avLst/>
            </a:prstGeom>
            <a:noFill/>
          </p:spPr>
          <p:txBody>
            <a:bodyPr wrap="square" rtlCol="0">
              <a:spAutoFit/>
            </a:bodyPr>
            <a:lstStyle>
              <a:defPPr marR="0" lvl="0" algn="l" rtl="0">
                <a:lnSpc>
                  <a:spcPct val="100000"/>
                </a:lnSpc>
                <a:spcBef>
                  <a:spcPts val="0"/>
                </a:spcBef>
                <a:spcAft>
                  <a:spcPts val="0"/>
                </a:spcAft>
              </a:defPPr>
              <a:lvl1pPr algn="just">
                <a:defRPr sz="1200">
                  <a:latin typeface="Cambria" panose="02040503050406030204" pitchFamily="18" charset="0"/>
                  <a:ea typeface="Cambria" panose="02040503050406030204" pitchFamily="18" charset="0"/>
                </a:defRPr>
              </a:lvl1pPr>
            </a:lstStyle>
            <a:p>
              <a:r>
                <a:rPr lang="en-US" dirty="0"/>
                <a:t>Feature </a:t>
              </a:r>
              <a:r>
                <a:rPr lang="en-US" b="1" dirty="0" err="1"/>
                <a:t>Children,agent</a:t>
              </a:r>
              <a:r>
                <a:rPr lang="en-US" b="1" dirty="0"/>
                <a:t> </a:t>
              </a:r>
              <a:r>
                <a:rPr lang="en-US" dirty="0"/>
                <a:t>dan</a:t>
              </a:r>
              <a:r>
                <a:rPr lang="en-US" b="1" dirty="0"/>
                <a:t> company </a:t>
              </a:r>
              <a:r>
                <a:rPr lang="en-US" dirty="0"/>
                <a:t>could change into Integer</a:t>
              </a:r>
            </a:p>
          </p:txBody>
        </p:sp>
        <p:sp>
          <p:nvSpPr>
            <p:cNvPr id="11" name="Rectangle 10">
              <a:extLst>
                <a:ext uri="{FF2B5EF4-FFF2-40B4-BE49-F238E27FC236}">
                  <a16:creationId xmlns:a16="http://schemas.microsoft.com/office/drawing/2014/main" id="{488DEBBF-4112-D297-5D47-16958FE3DDA4}"/>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Checking Data Type</a:t>
              </a:r>
            </a:p>
          </p:txBody>
        </p:sp>
        <p:sp>
          <p:nvSpPr>
            <p:cNvPr id="12" name="Rectangle 11">
              <a:extLst>
                <a:ext uri="{FF2B5EF4-FFF2-40B4-BE49-F238E27FC236}">
                  <a16:creationId xmlns:a16="http://schemas.microsoft.com/office/drawing/2014/main" id="{17EDC354-4F8C-3D8C-5BAD-19B5D9DFD6DF}"/>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14" name="Group 13">
            <a:extLst>
              <a:ext uri="{FF2B5EF4-FFF2-40B4-BE49-F238E27FC236}">
                <a16:creationId xmlns:a16="http://schemas.microsoft.com/office/drawing/2014/main" id="{1A428A96-E56E-B7F5-A1CC-3002CDFA143A}"/>
              </a:ext>
            </a:extLst>
          </p:cNvPr>
          <p:cNvGrpSpPr/>
          <p:nvPr/>
        </p:nvGrpSpPr>
        <p:grpSpPr>
          <a:xfrm>
            <a:off x="209321" y="1333735"/>
            <a:ext cx="8837364" cy="497159"/>
            <a:chOff x="209321" y="582560"/>
            <a:chExt cx="8009261" cy="1056512"/>
          </a:xfrm>
        </p:grpSpPr>
        <p:sp>
          <p:nvSpPr>
            <p:cNvPr id="15" name="TextBox 14">
              <a:extLst>
                <a:ext uri="{FF2B5EF4-FFF2-40B4-BE49-F238E27FC236}">
                  <a16:creationId xmlns:a16="http://schemas.microsoft.com/office/drawing/2014/main" id="{34677A2B-7E82-9E01-CC4E-604FF8D1F5EC}"/>
                </a:ext>
              </a:extLst>
            </p:cNvPr>
            <p:cNvSpPr txBox="1"/>
            <p:nvPr/>
          </p:nvSpPr>
          <p:spPr>
            <a:xfrm>
              <a:off x="2346593" y="657988"/>
              <a:ext cx="5750807" cy="981084"/>
            </a:xfrm>
            <a:prstGeom prst="rect">
              <a:avLst/>
            </a:prstGeom>
            <a:noFill/>
          </p:spPr>
          <p:txBody>
            <a:bodyPr wrap="square" rtlCol="0">
              <a:spAutoFit/>
            </a:bodyPr>
            <a:lstStyle/>
            <a:p>
              <a:pPr algn="just"/>
              <a:r>
                <a:rPr lang="en-US" sz="1200" dirty="0">
                  <a:latin typeface="Cambria" panose="02040503050406030204" pitchFamily="18" charset="0"/>
                  <a:ea typeface="Cambria" panose="02040503050406030204" pitchFamily="18" charset="0"/>
                </a:rPr>
                <a:t>There are several null data that need to be addressed in the features: company, agent, city, and children.</a:t>
              </a:r>
              <a:endParaRPr lang="en-US" sz="1200" b="1" dirty="0">
                <a:latin typeface="Cambria" panose="02040503050406030204" pitchFamily="18" charset="0"/>
                <a:ea typeface="Cambria" panose="02040503050406030204" pitchFamily="18" charset="0"/>
              </a:endParaRPr>
            </a:p>
          </p:txBody>
        </p:sp>
        <p:sp>
          <p:nvSpPr>
            <p:cNvPr id="16" name="Rectangle 15">
              <a:extLst>
                <a:ext uri="{FF2B5EF4-FFF2-40B4-BE49-F238E27FC236}">
                  <a16:creationId xmlns:a16="http://schemas.microsoft.com/office/drawing/2014/main" id="{097853F6-E42A-4903-1BE3-07AA17E7D480}"/>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latin typeface="Cambria" panose="02040503050406030204" pitchFamily="18" charset="0"/>
                  <a:ea typeface="Cambria" panose="02040503050406030204" pitchFamily="18" charset="0"/>
                </a:rPr>
                <a:t>Checking Missing Value</a:t>
              </a:r>
            </a:p>
          </p:txBody>
        </p:sp>
        <p:sp>
          <p:nvSpPr>
            <p:cNvPr id="17" name="Rectangle 16">
              <a:extLst>
                <a:ext uri="{FF2B5EF4-FFF2-40B4-BE49-F238E27FC236}">
                  <a16:creationId xmlns:a16="http://schemas.microsoft.com/office/drawing/2014/main" id="{8F4A402A-4E49-D1C0-D9F1-0D4BEF0C0BA0}"/>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18" name="Group 17">
            <a:extLst>
              <a:ext uri="{FF2B5EF4-FFF2-40B4-BE49-F238E27FC236}">
                <a16:creationId xmlns:a16="http://schemas.microsoft.com/office/drawing/2014/main" id="{309C056B-E0F6-77FC-1612-9F5003E59DB3}"/>
              </a:ext>
            </a:extLst>
          </p:cNvPr>
          <p:cNvGrpSpPr/>
          <p:nvPr/>
        </p:nvGrpSpPr>
        <p:grpSpPr>
          <a:xfrm>
            <a:off x="207071" y="1835642"/>
            <a:ext cx="8837364" cy="572700"/>
            <a:chOff x="209321" y="582560"/>
            <a:chExt cx="8009261" cy="991780"/>
          </a:xfrm>
        </p:grpSpPr>
        <p:sp>
          <p:nvSpPr>
            <p:cNvPr id="19" name="TextBox 18">
              <a:extLst>
                <a:ext uri="{FF2B5EF4-FFF2-40B4-BE49-F238E27FC236}">
                  <a16:creationId xmlns:a16="http://schemas.microsoft.com/office/drawing/2014/main" id="{21B8D7DD-D8D2-7018-6537-AF8A32273D15}"/>
                </a:ext>
              </a:extLst>
            </p:cNvPr>
            <p:cNvSpPr txBox="1"/>
            <p:nvPr/>
          </p:nvSpPr>
          <p:spPr>
            <a:xfrm>
              <a:off x="2357607" y="770158"/>
              <a:ext cx="5750807" cy="479696"/>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There is an "undefined" value in the meal feature that is not appropriate.</a:t>
              </a:r>
            </a:p>
          </p:txBody>
        </p:sp>
        <p:sp>
          <p:nvSpPr>
            <p:cNvPr id="20" name="Rectangle 19">
              <a:extLst>
                <a:ext uri="{FF2B5EF4-FFF2-40B4-BE49-F238E27FC236}">
                  <a16:creationId xmlns:a16="http://schemas.microsoft.com/office/drawing/2014/main" id="{C830C43B-F565-82B2-AFB8-6C7769AFECA4}"/>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Checking I</a:t>
              </a:r>
              <a:r>
                <a:rPr lang="en-US" sz="1600" b="0" i="0" dirty="0">
                  <a:latin typeface="Cambria" panose="02040503050406030204" pitchFamily="18" charset="0"/>
                  <a:ea typeface="Cambria" panose="02040503050406030204" pitchFamily="18" charset="0"/>
                </a:rPr>
                <a:t>nappropriate </a:t>
              </a:r>
              <a:r>
                <a:rPr lang="en-US" sz="1600" dirty="0">
                  <a:latin typeface="Cambria" panose="02040503050406030204" pitchFamily="18" charset="0"/>
                  <a:ea typeface="Cambria" panose="02040503050406030204" pitchFamily="18" charset="0"/>
                </a:rPr>
                <a:t>V</a:t>
              </a:r>
              <a:r>
                <a:rPr lang="en-US" sz="1600" b="0" i="0" dirty="0">
                  <a:latin typeface="Cambria" panose="02040503050406030204" pitchFamily="18" charset="0"/>
                  <a:ea typeface="Cambria" panose="02040503050406030204" pitchFamily="18" charset="0"/>
                </a:rPr>
                <a:t>alues</a:t>
              </a:r>
              <a:endParaRPr lang="en-US" sz="1600" dirty="0">
                <a:latin typeface="Cambria" panose="02040503050406030204" pitchFamily="18" charset="0"/>
                <a:ea typeface="Cambria" panose="02040503050406030204" pitchFamily="18" charset="0"/>
              </a:endParaRPr>
            </a:p>
          </p:txBody>
        </p:sp>
        <p:sp>
          <p:nvSpPr>
            <p:cNvPr id="21" name="Rectangle 20">
              <a:extLst>
                <a:ext uri="{FF2B5EF4-FFF2-40B4-BE49-F238E27FC236}">
                  <a16:creationId xmlns:a16="http://schemas.microsoft.com/office/drawing/2014/main" id="{F5765AFD-28A0-E1F8-EA18-9F1225961907}"/>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22" name="Group 21">
            <a:extLst>
              <a:ext uri="{FF2B5EF4-FFF2-40B4-BE49-F238E27FC236}">
                <a16:creationId xmlns:a16="http://schemas.microsoft.com/office/drawing/2014/main" id="{C1978B95-27C8-42DF-377E-FCC2F743A37F}"/>
              </a:ext>
            </a:extLst>
          </p:cNvPr>
          <p:cNvGrpSpPr/>
          <p:nvPr/>
        </p:nvGrpSpPr>
        <p:grpSpPr>
          <a:xfrm>
            <a:off x="207071" y="2435616"/>
            <a:ext cx="8837364" cy="1293597"/>
            <a:chOff x="209321" y="582560"/>
            <a:chExt cx="8009261" cy="1359704"/>
          </a:xfrm>
        </p:grpSpPr>
        <p:sp>
          <p:nvSpPr>
            <p:cNvPr id="23" name="TextBox 22">
              <a:extLst>
                <a:ext uri="{FF2B5EF4-FFF2-40B4-BE49-F238E27FC236}">
                  <a16:creationId xmlns:a16="http://schemas.microsoft.com/office/drawing/2014/main" id="{5967B145-FFEF-488A-66C4-23DBD5659501}"/>
                </a:ext>
              </a:extLst>
            </p:cNvPr>
            <p:cNvSpPr txBox="1"/>
            <p:nvPr/>
          </p:nvSpPr>
          <p:spPr>
            <a:xfrm>
              <a:off x="2357607" y="662603"/>
              <a:ext cx="5750807" cy="1067567"/>
            </a:xfrm>
            <a:prstGeom prst="rect">
              <a:avLst/>
            </a:prstGeom>
            <a:noFill/>
          </p:spPr>
          <p:txBody>
            <a:bodyPr wrap="square" rtlCol="0">
              <a:spAutoFit/>
            </a:bodyPr>
            <a:lstStyle/>
            <a:p>
              <a:pPr marL="228600" indent="-228600">
                <a:buFont typeface="+mj-lt"/>
                <a:buAutoNum type="arabicPeriod"/>
              </a:pPr>
              <a:r>
                <a:rPr lang="en-US" sz="1200" dirty="0">
                  <a:latin typeface="Cambria" panose="02040503050406030204" pitchFamily="18" charset="0"/>
                  <a:ea typeface="Cambria" panose="02040503050406030204" pitchFamily="18" charset="0"/>
                </a:rPr>
                <a:t>There is an inaccurate data value, where Adults = 0.</a:t>
              </a:r>
            </a:p>
            <a:p>
              <a:pPr marL="228600" indent="-228600">
                <a:buFont typeface="+mj-lt"/>
                <a:buAutoNum type="arabicPeriod"/>
              </a:pPr>
              <a:r>
                <a:rPr lang="en-US" sz="1200" dirty="0">
                  <a:latin typeface="Cambria" panose="02040503050406030204" pitchFamily="18" charset="0"/>
                  <a:ea typeface="Cambria" panose="02040503050406030204" pitchFamily="18" charset="0"/>
                </a:rPr>
                <a:t>There is an inappropriate data value for </a:t>
              </a:r>
              <a:r>
                <a:rPr lang="en-US" sz="1200" dirty="0" err="1">
                  <a:latin typeface="Cambria" panose="02040503050406030204" pitchFamily="18" charset="0"/>
                  <a:ea typeface="Cambria" panose="02040503050406030204" pitchFamily="18" charset="0"/>
                </a:rPr>
                <a:t>stays_in_weekend_nights</a:t>
              </a:r>
              <a:r>
                <a:rPr lang="en-US" sz="1200" dirty="0">
                  <a:latin typeface="Cambria" panose="02040503050406030204" pitchFamily="18" charset="0"/>
                  <a:ea typeface="Cambria" panose="02040503050406030204" pitchFamily="18" charset="0"/>
                </a:rPr>
                <a:t> = 0 and </a:t>
              </a:r>
              <a:r>
                <a:rPr lang="en-US" sz="1200" dirty="0" err="1">
                  <a:latin typeface="Cambria" panose="02040503050406030204" pitchFamily="18" charset="0"/>
                  <a:ea typeface="Cambria" panose="02040503050406030204" pitchFamily="18" charset="0"/>
                </a:rPr>
                <a:t>stays_in_weekdays_nights</a:t>
              </a:r>
              <a:r>
                <a:rPr lang="en-US" sz="1200" dirty="0">
                  <a:latin typeface="Cambria" panose="02040503050406030204" pitchFamily="18" charset="0"/>
                  <a:ea typeface="Cambria" panose="02040503050406030204" pitchFamily="18" charset="0"/>
                </a:rPr>
                <a:t> = 0 as well.</a:t>
              </a:r>
            </a:p>
            <a:p>
              <a:pPr marL="228600" indent="-228600">
                <a:buFont typeface="+mj-lt"/>
                <a:buAutoNum type="arabicPeriod"/>
              </a:pPr>
              <a:r>
                <a:rPr lang="en-US" sz="1200" dirty="0">
                  <a:latin typeface="Cambria" panose="02040503050406030204" pitchFamily="18" charset="0"/>
                  <a:ea typeface="Cambria" panose="02040503050406030204" pitchFamily="18" charset="0"/>
                </a:rPr>
                <a:t>The feature </a:t>
              </a:r>
              <a:r>
                <a:rPr lang="en-US" sz="1200" dirty="0" err="1">
                  <a:latin typeface="Cambria" panose="02040503050406030204" pitchFamily="18" charset="0"/>
                  <a:ea typeface="Cambria" panose="02040503050406030204" pitchFamily="18" charset="0"/>
                </a:rPr>
                <a:t>adr</a:t>
              </a:r>
              <a:r>
                <a:rPr lang="en-US" sz="1200" dirty="0">
                  <a:latin typeface="Cambria" panose="02040503050406030204" pitchFamily="18" charset="0"/>
                  <a:ea typeface="Cambria" panose="02040503050406030204" pitchFamily="18" charset="0"/>
                </a:rPr>
                <a:t>, Average Daily Rate (room revenue/number of rooms sold), contains negative values.</a:t>
              </a:r>
            </a:p>
          </p:txBody>
        </p:sp>
        <p:sp>
          <p:nvSpPr>
            <p:cNvPr id="24" name="Rectangle 23">
              <a:extLst>
                <a:ext uri="{FF2B5EF4-FFF2-40B4-BE49-F238E27FC236}">
                  <a16:creationId xmlns:a16="http://schemas.microsoft.com/office/drawing/2014/main" id="{1ED85FCF-0CEA-D0AA-9803-6C0A3F5DFC56}"/>
                </a:ext>
              </a:extLst>
            </p:cNvPr>
            <p:cNvSpPr/>
            <p:nvPr/>
          </p:nvSpPr>
          <p:spPr>
            <a:xfrm>
              <a:off x="275423" y="648660"/>
              <a:ext cx="2071170" cy="11721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Checking Unnecessary Data</a:t>
              </a:r>
            </a:p>
          </p:txBody>
        </p:sp>
        <p:sp>
          <p:nvSpPr>
            <p:cNvPr id="25" name="Rectangle 24">
              <a:extLst>
                <a:ext uri="{FF2B5EF4-FFF2-40B4-BE49-F238E27FC236}">
                  <a16:creationId xmlns:a16="http://schemas.microsoft.com/office/drawing/2014/main" id="{821623DC-1118-A6AA-9894-F5E6B517F28C}"/>
                </a:ext>
              </a:extLst>
            </p:cNvPr>
            <p:cNvSpPr/>
            <p:nvPr/>
          </p:nvSpPr>
          <p:spPr>
            <a:xfrm>
              <a:off x="209321" y="582560"/>
              <a:ext cx="8009261" cy="135970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2" name="Group 1">
            <a:extLst>
              <a:ext uri="{FF2B5EF4-FFF2-40B4-BE49-F238E27FC236}">
                <a16:creationId xmlns:a16="http://schemas.microsoft.com/office/drawing/2014/main" id="{B67BA8A4-7008-B2BD-8294-F74E2C3D5BE7}"/>
              </a:ext>
            </a:extLst>
          </p:cNvPr>
          <p:cNvGrpSpPr/>
          <p:nvPr/>
        </p:nvGrpSpPr>
        <p:grpSpPr>
          <a:xfrm>
            <a:off x="207071" y="3762363"/>
            <a:ext cx="8837364" cy="861654"/>
            <a:chOff x="209321" y="582560"/>
            <a:chExt cx="8009261" cy="991780"/>
          </a:xfrm>
        </p:grpSpPr>
        <p:sp>
          <p:nvSpPr>
            <p:cNvPr id="3" name="TextBox 2">
              <a:extLst>
                <a:ext uri="{FF2B5EF4-FFF2-40B4-BE49-F238E27FC236}">
                  <a16:creationId xmlns:a16="http://schemas.microsoft.com/office/drawing/2014/main" id="{B6C18B41-9AC6-B6C4-C9BE-7CEA70FE0DAB}"/>
                </a:ext>
              </a:extLst>
            </p:cNvPr>
            <p:cNvSpPr txBox="1"/>
            <p:nvPr/>
          </p:nvSpPr>
          <p:spPr>
            <a:xfrm>
              <a:off x="2346593" y="872210"/>
              <a:ext cx="5750807" cy="318831"/>
            </a:xfrm>
            <a:prstGeom prst="rect">
              <a:avLst/>
            </a:prstGeom>
            <a:noFill/>
          </p:spPr>
          <p:txBody>
            <a:bodyPr wrap="square" rtlCol="0">
              <a:spAutoFit/>
            </a:bodyPr>
            <a:lstStyle/>
            <a:p>
              <a:pPr algn="just"/>
              <a:r>
                <a:rPr lang="en-US" sz="1200" dirty="0">
                  <a:latin typeface="Cambria" panose="02040503050406030204" pitchFamily="18" charset="0"/>
                  <a:ea typeface="Cambria" panose="02040503050406030204" pitchFamily="18" charset="0"/>
                </a:rPr>
                <a:t>There are 33261 duplicate data</a:t>
              </a:r>
              <a:endParaRPr lang="en-US" sz="1200" b="1" dirty="0">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2458212C-BE66-EB91-31C4-BE70190CFF18}"/>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latin typeface="Cambria" panose="02040503050406030204" pitchFamily="18" charset="0"/>
                  <a:ea typeface="Cambria" panose="02040503050406030204" pitchFamily="18" charset="0"/>
                </a:rPr>
                <a:t>Checking Duplicate Value</a:t>
              </a:r>
            </a:p>
          </p:txBody>
        </p:sp>
        <p:sp>
          <p:nvSpPr>
            <p:cNvPr id="6" name="Rectangle 5">
              <a:extLst>
                <a:ext uri="{FF2B5EF4-FFF2-40B4-BE49-F238E27FC236}">
                  <a16:creationId xmlns:a16="http://schemas.microsoft.com/office/drawing/2014/main" id="{205462D1-79F0-7033-A550-E8335C45F2CF}"/>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sp>
        <p:nvSpPr>
          <p:cNvPr id="10" name="Google Shape;115;p27">
            <a:extLst>
              <a:ext uri="{FF2B5EF4-FFF2-40B4-BE49-F238E27FC236}">
                <a16:creationId xmlns:a16="http://schemas.microsoft.com/office/drawing/2014/main" id="{C43DFDF4-B102-092D-2311-4B2F49EF0A05}"/>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649560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Preprocessing</a:t>
            </a:r>
            <a:endParaRPr b="1" dirty="0"/>
          </a:p>
        </p:txBody>
      </p:sp>
      <p:grpSp>
        <p:nvGrpSpPr>
          <p:cNvPr id="13" name="Group 12">
            <a:extLst>
              <a:ext uri="{FF2B5EF4-FFF2-40B4-BE49-F238E27FC236}">
                <a16:creationId xmlns:a16="http://schemas.microsoft.com/office/drawing/2014/main" id="{B1BF1B01-3F48-004E-CF79-6373CCB065EB}"/>
              </a:ext>
            </a:extLst>
          </p:cNvPr>
          <p:cNvGrpSpPr/>
          <p:nvPr/>
        </p:nvGrpSpPr>
        <p:grpSpPr>
          <a:xfrm>
            <a:off x="209320" y="582560"/>
            <a:ext cx="9265185" cy="991780"/>
            <a:chOff x="209321" y="582560"/>
            <a:chExt cx="8383834" cy="991780"/>
          </a:xfrm>
        </p:grpSpPr>
        <p:sp>
          <p:nvSpPr>
            <p:cNvPr id="5" name="TextBox 4">
              <a:extLst>
                <a:ext uri="{FF2B5EF4-FFF2-40B4-BE49-F238E27FC236}">
                  <a16:creationId xmlns:a16="http://schemas.microsoft.com/office/drawing/2014/main" id="{CED1EE1D-F19C-94C4-097C-3F47E6C5FAAC}"/>
                </a:ext>
              </a:extLst>
            </p:cNvPr>
            <p:cNvSpPr txBox="1"/>
            <p:nvPr/>
          </p:nvSpPr>
          <p:spPr>
            <a:xfrm>
              <a:off x="2357607" y="591727"/>
              <a:ext cx="6235548" cy="938719"/>
            </a:xfrm>
            <a:prstGeom prst="rect">
              <a:avLst/>
            </a:prstGeom>
            <a:noFill/>
          </p:spPr>
          <p:txBody>
            <a:bodyPr wrap="square" rtlCol="0">
              <a:spAutoFit/>
            </a:bodyPr>
            <a:lstStyle/>
            <a:p>
              <a:pPr marL="228600" indent="-228600" algn="just">
                <a:buFont typeface="+mj-lt"/>
                <a:buAutoNum type="arabicPeriod"/>
              </a:pPr>
              <a:r>
                <a:rPr lang="en-US" sz="1100" dirty="0">
                  <a:latin typeface="Cambria" panose="02040503050406030204" pitchFamily="18" charset="0"/>
                  <a:ea typeface="Cambria" panose="02040503050406030204" pitchFamily="18" charset="0"/>
                </a:rPr>
                <a:t>Data containing null values will be filled with zeros, indicating:</a:t>
              </a:r>
            </a:p>
            <a:p>
              <a:pPr marL="171450" lvl="2" indent="-171450" algn="just">
                <a:buFont typeface="Arial" panose="020B0604020202020204" pitchFamily="34" charset="0"/>
                <a:buChar char="•"/>
              </a:pPr>
              <a:r>
                <a:rPr lang="en-US" sz="1100" dirty="0">
                  <a:latin typeface="Cambria" panose="02040503050406030204" pitchFamily="18" charset="0"/>
                  <a:ea typeface="Cambria" panose="02040503050406030204" pitchFamily="18" charset="0"/>
                </a:rPr>
                <a:t>company: guests who are not affiliated with any company</a:t>
              </a:r>
            </a:p>
            <a:p>
              <a:pPr marL="171450" indent="-171450" algn="just">
                <a:buFont typeface="Arial" panose="020B0604020202020204" pitchFamily="34" charset="0"/>
                <a:buChar char="•"/>
              </a:pPr>
              <a:r>
                <a:rPr lang="en-US" sz="1100" dirty="0">
                  <a:latin typeface="Cambria" panose="02040503050406030204" pitchFamily="18" charset="0"/>
                  <a:ea typeface="Cambria" panose="02040503050406030204" pitchFamily="18" charset="0"/>
                </a:rPr>
                <a:t>agent: guests who make reservations without going through an agent</a:t>
              </a:r>
            </a:p>
            <a:p>
              <a:pPr marL="171450" indent="-171450" algn="just">
                <a:buFont typeface="Arial" panose="020B0604020202020204" pitchFamily="34" charset="0"/>
                <a:buChar char="•"/>
              </a:pPr>
              <a:r>
                <a:rPr lang="en-US" sz="1100" dirty="0">
                  <a:latin typeface="Cambria" panose="02040503050406030204" pitchFamily="18" charset="0"/>
                  <a:ea typeface="Cambria" panose="02040503050406030204" pitchFamily="18" charset="0"/>
                </a:rPr>
                <a:t>children: guests who do not bring any children</a:t>
              </a:r>
            </a:p>
            <a:p>
              <a:pPr algn="just"/>
              <a:r>
                <a:rPr lang="en-US" sz="1100" dirty="0">
                  <a:latin typeface="Cambria" panose="02040503050406030204" pitchFamily="18" charset="0"/>
                  <a:ea typeface="Cambria" panose="02040503050406030204" pitchFamily="18" charset="0"/>
                </a:rPr>
                <a:t>2.   For the 'City' attribute, null values will be replaced with 'unknown' since the exact city is not known.</a:t>
              </a:r>
            </a:p>
          </p:txBody>
        </p:sp>
        <p:sp>
          <p:nvSpPr>
            <p:cNvPr id="11" name="Rectangle 10">
              <a:extLst>
                <a:ext uri="{FF2B5EF4-FFF2-40B4-BE49-F238E27FC236}">
                  <a16:creationId xmlns:a16="http://schemas.microsoft.com/office/drawing/2014/main" id="{488DEBBF-4112-D297-5D47-16958FE3DDA4}"/>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latin typeface="Cambria" panose="02040503050406030204" pitchFamily="18" charset="0"/>
                  <a:ea typeface="Cambria" panose="02040503050406030204" pitchFamily="18" charset="0"/>
                </a:rPr>
                <a:t>Handling Missing Value</a:t>
              </a:r>
            </a:p>
          </p:txBody>
        </p:sp>
        <p:sp>
          <p:nvSpPr>
            <p:cNvPr id="12" name="Rectangle 11">
              <a:extLst>
                <a:ext uri="{FF2B5EF4-FFF2-40B4-BE49-F238E27FC236}">
                  <a16:creationId xmlns:a16="http://schemas.microsoft.com/office/drawing/2014/main" id="{17EDC354-4F8C-3D8C-5BAD-19B5D9DFD6DF}"/>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14" name="Group 13">
            <a:extLst>
              <a:ext uri="{FF2B5EF4-FFF2-40B4-BE49-F238E27FC236}">
                <a16:creationId xmlns:a16="http://schemas.microsoft.com/office/drawing/2014/main" id="{1A428A96-E56E-B7F5-A1CC-3002CDFA143A}"/>
              </a:ext>
            </a:extLst>
          </p:cNvPr>
          <p:cNvGrpSpPr/>
          <p:nvPr/>
        </p:nvGrpSpPr>
        <p:grpSpPr>
          <a:xfrm>
            <a:off x="209321" y="1617141"/>
            <a:ext cx="8837364" cy="688744"/>
            <a:chOff x="209321" y="582560"/>
            <a:chExt cx="8009261" cy="991780"/>
          </a:xfrm>
        </p:grpSpPr>
        <p:sp>
          <p:nvSpPr>
            <p:cNvPr id="15" name="TextBox 14">
              <a:extLst>
                <a:ext uri="{FF2B5EF4-FFF2-40B4-BE49-F238E27FC236}">
                  <a16:creationId xmlns:a16="http://schemas.microsoft.com/office/drawing/2014/main" id="{34677A2B-7E82-9E01-CC4E-604FF8D1F5EC}"/>
                </a:ext>
              </a:extLst>
            </p:cNvPr>
            <p:cNvSpPr txBox="1"/>
            <p:nvPr/>
          </p:nvSpPr>
          <p:spPr>
            <a:xfrm>
              <a:off x="2357607" y="770160"/>
              <a:ext cx="5750807" cy="664790"/>
            </a:xfrm>
            <a:prstGeom prst="rect">
              <a:avLst/>
            </a:prstGeom>
            <a:noFill/>
          </p:spPr>
          <p:txBody>
            <a:bodyPr wrap="square" rtlCol="0">
              <a:spAutoFit/>
            </a:bodyPr>
            <a:lstStyle/>
            <a:p>
              <a:pPr algn="just"/>
              <a:r>
                <a:rPr lang="en-US" sz="1200" dirty="0">
                  <a:latin typeface="Cambria" panose="02040503050406030204" pitchFamily="18" charset="0"/>
                  <a:ea typeface="Cambria" panose="02040503050406030204" pitchFamily="18" charset="0"/>
                </a:rPr>
                <a:t>The features "Children," "Agent," and "Company" can be converted to integers, as their data appears to be representable with integer values.</a:t>
              </a:r>
            </a:p>
          </p:txBody>
        </p:sp>
        <p:sp>
          <p:nvSpPr>
            <p:cNvPr id="16" name="Rectangle 15">
              <a:extLst>
                <a:ext uri="{FF2B5EF4-FFF2-40B4-BE49-F238E27FC236}">
                  <a16:creationId xmlns:a16="http://schemas.microsoft.com/office/drawing/2014/main" id="{097853F6-E42A-4903-1BE3-07AA17E7D480}"/>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latin typeface="Cambria" panose="02040503050406030204" pitchFamily="18" charset="0"/>
                  <a:ea typeface="Cambria" panose="02040503050406030204" pitchFamily="18" charset="0"/>
                </a:rPr>
                <a:t>Handling Data Type</a:t>
              </a:r>
            </a:p>
          </p:txBody>
        </p:sp>
        <p:sp>
          <p:nvSpPr>
            <p:cNvPr id="17" name="Rectangle 16">
              <a:extLst>
                <a:ext uri="{FF2B5EF4-FFF2-40B4-BE49-F238E27FC236}">
                  <a16:creationId xmlns:a16="http://schemas.microsoft.com/office/drawing/2014/main" id="{8F4A402A-4E49-D1C0-D9F1-0D4BEF0C0BA0}"/>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18" name="Group 17">
            <a:extLst>
              <a:ext uri="{FF2B5EF4-FFF2-40B4-BE49-F238E27FC236}">
                <a16:creationId xmlns:a16="http://schemas.microsoft.com/office/drawing/2014/main" id="{309C056B-E0F6-77FC-1612-9F5003E59DB3}"/>
              </a:ext>
            </a:extLst>
          </p:cNvPr>
          <p:cNvGrpSpPr/>
          <p:nvPr/>
        </p:nvGrpSpPr>
        <p:grpSpPr>
          <a:xfrm>
            <a:off x="207484" y="2331396"/>
            <a:ext cx="8837364" cy="678231"/>
            <a:chOff x="209321" y="582560"/>
            <a:chExt cx="8009261" cy="991780"/>
          </a:xfrm>
        </p:grpSpPr>
        <p:sp>
          <p:nvSpPr>
            <p:cNvPr id="19" name="TextBox 18">
              <a:extLst>
                <a:ext uri="{FF2B5EF4-FFF2-40B4-BE49-F238E27FC236}">
                  <a16:creationId xmlns:a16="http://schemas.microsoft.com/office/drawing/2014/main" id="{21B8D7DD-D8D2-7018-6537-AF8A32273D15}"/>
                </a:ext>
              </a:extLst>
            </p:cNvPr>
            <p:cNvSpPr txBox="1"/>
            <p:nvPr/>
          </p:nvSpPr>
          <p:spPr>
            <a:xfrm>
              <a:off x="2357607" y="770159"/>
              <a:ext cx="5750807" cy="405057"/>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Modify 'Undefined' in the 'meal' category to 'no meal' since it represents the same data.</a:t>
              </a:r>
            </a:p>
          </p:txBody>
        </p:sp>
        <p:sp>
          <p:nvSpPr>
            <p:cNvPr id="20" name="Rectangle 19">
              <a:extLst>
                <a:ext uri="{FF2B5EF4-FFF2-40B4-BE49-F238E27FC236}">
                  <a16:creationId xmlns:a16="http://schemas.microsoft.com/office/drawing/2014/main" id="{C830C43B-F565-82B2-AFB8-6C7769AFECA4}"/>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b="0" i="0" dirty="0">
                  <a:latin typeface="Cambria" panose="02040503050406030204" pitchFamily="18" charset="0"/>
                  <a:ea typeface="Cambria" panose="02040503050406030204" pitchFamily="18" charset="0"/>
                </a:rPr>
                <a:t>Replace inappropriate values</a:t>
              </a:r>
              <a:endParaRPr lang="en-US" sz="1600" dirty="0">
                <a:latin typeface="Cambria" panose="02040503050406030204" pitchFamily="18" charset="0"/>
                <a:ea typeface="Cambria" panose="02040503050406030204" pitchFamily="18" charset="0"/>
              </a:endParaRPr>
            </a:p>
          </p:txBody>
        </p:sp>
        <p:sp>
          <p:nvSpPr>
            <p:cNvPr id="21" name="Rectangle 20">
              <a:extLst>
                <a:ext uri="{FF2B5EF4-FFF2-40B4-BE49-F238E27FC236}">
                  <a16:creationId xmlns:a16="http://schemas.microsoft.com/office/drawing/2014/main" id="{F5765AFD-28A0-E1F8-EA18-9F1225961907}"/>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22" name="Group 21">
            <a:extLst>
              <a:ext uri="{FF2B5EF4-FFF2-40B4-BE49-F238E27FC236}">
                <a16:creationId xmlns:a16="http://schemas.microsoft.com/office/drawing/2014/main" id="{C1978B95-27C8-42DF-377E-FCC2F743A37F}"/>
              </a:ext>
            </a:extLst>
          </p:cNvPr>
          <p:cNvGrpSpPr/>
          <p:nvPr/>
        </p:nvGrpSpPr>
        <p:grpSpPr>
          <a:xfrm>
            <a:off x="207484" y="3762260"/>
            <a:ext cx="8837364" cy="1293597"/>
            <a:chOff x="209321" y="582560"/>
            <a:chExt cx="8009261" cy="1359704"/>
          </a:xfrm>
        </p:grpSpPr>
        <p:sp>
          <p:nvSpPr>
            <p:cNvPr id="23" name="TextBox 22">
              <a:extLst>
                <a:ext uri="{FF2B5EF4-FFF2-40B4-BE49-F238E27FC236}">
                  <a16:creationId xmlns:a16="http://schemas.microsoft.com/office/drawing/2014/main" id="{5967B145-FFEF-488A-66C4-23DBD5659501}"/>
                </a:ext>
              </a:extLst>
            </p:cNvPr>
            <p:cNvSpPr txBox="1"/>
            <p:nvPr/>
          </p:nvSpPr>
          <p:spPr>
            <a:xfrm>
              <a:off x="2357607" y="662603"/>
              <a:ext cx="5750807" cy="986691"/>
            </a:xfrm>
            <a:prstGeom prst="rect">
              <a:avLst/>
            </a:prstGeom>
            <a:noFill/>
          </p:spPr>
          <p:txBody>
            <a:bodyPr wrap="square" rtlCol="0">
              <a:spAutoFit/>
            </a:bodyPr>
            <a:lstStyle/>
            <a:p>
              <a:pPr marL="228600" indent="-228600">
                <a:buFont typeface="+mj-lt"/>
                <a:buAutoNum type="arabicPeriod"/>
              </a:pPr>
              <a:r>
                <a:rPr lang="en-US" sz="1100" dirty="0">
                  <a:latin typeface="Cambria" panose="02040503050406030204" pitchFamily="18" charset="0"/>
                  <a:ea typeface="Cambria" panose="02040503050406030204" pitchFamily="18" charset="0"/>
                </a:rPr>
                <a:t>The data value for Adults is set at 0, indicating that it is not possible without adults.</a:t>
              </a:r>
            </a:p>
            <a:p>
              <a:pPr marL="228600" indent="-228600">
                <a:buFont typeface="+mj-lt"/>
                <a:buAutoNum type="arabicPeriod"/>
              </a:pPr>
              <a:r>
                <a:rPr lang="en-US" sz="1100" dirty="0">
                  <a:latin typeface="Cambria" panose="02040503050406030204" pitchFamily="18" charset="0"/>
                  <a:ea typeface="Cambria" panose="02040503050406030204" pitchFamily="18" charset="0"/>
                </a:rPr>
                <a:t>A new feature, </a:t>
              </a:r>
              <a:r>
                <a:rPr lang="en-US" sz="1100" dirty="0" err="1">
                  <a:latin typeface="Cambria" panose="02040503050406030204" pitchFamily="18" charset="0"/>
                  <a:ea typeface="Cambria" panose="02040503050406030204" pitchFamily="18" charset="0"/>
                </a:rPr>
                <a:t>stay_duration</a:t>
              </a:r>
              <a:r>
                <a:rPr lang="en-US" sz="1100" dirty="0">
                  <a:latin typeface="Cambria" panose="02040503050406030204" pitchFamily="18" charset="0"/>
                  <a:ea typeface="Cambria" panose="02040503050406030204" pitchFamily="18" charset="0"/>
                </a:rPr>
                <a:t> (calculated as </a:t>
              </a:r>
              <a:r>
                <a:rPr lang="en-US" sz="1100" dirty="0" err="1">
                  <a:latin typeface="Cambria" panose="02040503050406030204" pitchFamily="18" charset="0"/>
                  <a:ea typeface="Cambria" panose="02040503050406030204" pitchFamily="18" charset="0"/>
                </a:rPr>
                <a:t>stays_in_weekend_nights</a:t>
              </a:r>
              <a:r>
                <a:rPr lang="en-US" sz="1100" dirty="0">
                  <a:latin typeface="Cambria" panose="02040503050406030204" pitchFamily="18" charset="0"/>
                  <a:ea typeface="Cambria" panose="02040503050406030204" pitchFamily="18" charset="0"/>
                </a:rPr>
                <a:t> + </a:t>
              </a:r>
              <a:r>
                <a:rPr lang="en-US" sz="1100" dirty="0" err="1">
                  <a:latin typeface="Cambria" panose="02040503050406030204" pitchFamily="18" charset="0"/>
                  <a:ea typeface="Cambria" panose="02040503050406030204" pitchFamily="18" charset="0"/>
                </a:rPr>
                <a:t>stays_in_weekdays_nights</a:t>
              </a:r>
              <a:r>
                <a:rPr lang="en-US" sz="1100" dirty="0">
                  <a:latin typeface="Cambria" panose="02040503050406030204" pitchFamily="18" charset="0"/>
                  <a:ea typeface="Cambria" panose="02040503050406030204" pitchFamily="18" charset="0"/>
                </a:rPr>
                <a:t>), represents the total duration of stay. Instances where </a:t>
              </a:r>
              <a:r>
                <a:rPr lang="en-US" sz="1100" dirty="0" err="1">
                  <a:latin typeface="Cambria" panose="02040503050406030204" pitchFamily="18" charset="0"/>
                  <a:ea typeface="Cambria" panose="02040503050406030204" pitchFamily="18" charset="0"/>
                </a:rPr>
                <a:t>stay_duration</a:t>
              </a:r>
              <a:r>
                <a:rPr lang="en-US" sz="1100" dirty="0">
                  <a:latin typeface="Cambria" panose="02040503050406030204" pitchFamily="18" charset="0"/>
                  <a:ea typeface="Cambria" panose="02040503050406030204" pitchFamily="18" charset="0"/>
                </a:rPr>
                <a:t> is 0 will be excluded.</a:t>
              </a:r>
            </a:p>
            <a:p>
              <a:pPr marL="228600" indent="-228600">
                <a:buFont typeface="+mj-lt"/>
                <a:buAutoNum type="arabicPeriod"/>
              </a:pPr>
              <a:r>
                <a:rPr lang="en-US" sz="1100" dirty="0">
                  <a:latin typeface="Cambria" panose="02040503050406030204" pitchFamily="18" charset="0"/>
                  <a:ea typeface="Cambria" panose="02040503050406030204" pitchFamily="18" charset="0"/>
                </a:rPr>
                <a:t>The </a:t>
              </a:r>
              <a:r>
                <a:rPr lang="en-US" sz="1100" dirty="0" err="1">
                  <a:latin typeface="Cambria" panose="02040503050406030204" pitchFamily="18" charset="0"/>
                  <a:ea typeface="Cambria" panose="02040503050406030204" pitchFamily="18" charset="0"/>
                </a:rPr>
                <a:t>adr</a:t>
              </a:r>
              <a:r>
                <a:rPr lang="en-US" sz="1100" dirty="0">
                  <a:latin typeface="Cambria" panose="02040503050406030204" pitchFamily="18" charset="0"/>
                  <a:ea typeface="Cambria" panose="02040503050406030204" pitchFamily="18" charset="0"/>
                </a:rPr>
                <a:t> (Average Daily Rate), calculated as room revenue divided by the number of rooms sold, contains negative values due to sales data.</a:t>
              </a:r>
            </a:p>
          </p:txBody>
        </p:sp>
        <p:sp>
          <p:nvSpPr>
            <p:cNvPr id="24" name="Rectangle 23">
              <a:extLst>
                <a:ext uri="{FF2B5EF4-FFF2-40B4-BE49-F238E27FC236}">
                  <a16:creationId xmlns:a16="http://schemas.microsoft.com/office/drawing/2014/main" id="{1ED85FCF-0CEA-D0AA-9803-6C0A3F5DFC56}"/>
                </a:ext>
              </a:extLst>
            </p:cNvPr>
            <p:cNvSpPr/>
            <p:nvPr/>
          </p:nvSpPr>
          <p:spPr>
            <a:xfrm>
              <a:off x="275423" y="648660"/>
              <a:ext cx="2071170" cy="117210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dirty="0">
                  <a:latin typeface="Cambria" panose="02040503050406030204" pitchFamily="18" charset="0"/>
                  <a:ea typeface="Cambria" panose="02040503050406030204" pitchFamily="18" charset="0"/>
                </a:rPr>
                <a:t>Discard Unnecessary data</a:t>
              </a:r>
            </a:p>
          </p:txBody>
        </p:sp>
        <p:sp>
          <p:nvSpPr>
            <p:cNvPr id="25" name="Rectangle 24">
              <a:extLst>
                <a:ext uri="{FF2B5EF4-FFF2-40B4-BE49-F238E27FC236}">
                  <a16:creationId xmlns:a16="http://schemas.microsoft.com/office/drawing/2014/main" id="{821623DC-1118-A6AA-9894-F5E6B517F28C}"/>
                </a:ext>
              </a:extLst>
            </p:cNvPr>
            <p:cNvSpPr/>
            <p:nvPr/>
          </p:nvSpPr>
          <p:spPr>
            <a:xfrm>
              <a:off x="209321" y="582560"/>
              <a:ext cx="8009261" cy="1359704"/>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grpSp>
        <p:nvGrpSpPr>
          <p:cNvPr id="26" name="Group 25">
            <a:extLst>
              <a:ext uri="{FF2B5EF4-FFF2-40B4-BE49-F238E27FC236}">
                <a16:creationId xmlns:a16="http://schemas.microsoft.com/office/drawing/2014/main" id="{BA541A23-D29D-363A-B452-A97B7232E6D5}"/>
              </a:ext>
            </a:extLst>
          </p:cNvPr>
          <p:cNvGrpSpPr/>
          <p:nvPr/>
        </p:nvGrpSpPr>
        <p:grpSpPr>
          <a:xfrm>
            <a:off x="205647" y="3045662"/>
            <a:ext cx="8837364" cy="678231"/>
            <a:chOff x="209321" y="582560"/>
            <a:chExt cx="8009261" cy="991780"/>
          </a:xfrm>
        </p:grpSpPr>
        <p:sp>
          <p:nvSpPr>
            <p:cNvPr id="27" name="TextBox 26">
              <a:extLst>
                <a:ext uri="{FF2B5EF4-FFF2-40B4-BE49-F238E27FC236}">
                  <a16:creationId xmlns:a16="http://schemas.microsoft.com/office/drawing/2014/main" id="{90DAEA1C-A9A7-57C0-FC3A-BBDC5A6E7BF2}"/>
                </a:ext>
              </a:extLst>
            </p:cNvPr>
            <p:cNvSpPr txBox="1"/>
            <p:nvPr/>
          </p:nvSpPr>
          <p:spPr>
            <a:xfrm>
              <a:off x="2357607" y="770159"/>
              <a:ext cx="5750807" cy="675094"/>
            </a:xfrm>
            <a:prstGeom prst="rect">
              <a:avLst/>
            </a:prstGeom>
            <a:noFill/>
          </p:spPr>
          <p:txBody>
            <a:bodyPr wrap="square" rtlCol="0">
              <a:spAutoFit/>
            </a:bodyPr>
            <a:lstStyle/>
            <a:p>
              <a:r>
                <a:rPr lang="en-US" sz="1200" dirty="0">
                  <a:latin typeface="Cambria" panose="02040503050406030204" pitchFamily="18" charset="0"/>
                  <a:ea typeface="Cambria" panose="02040503050406030204" pitchFamily="18" charset="0"/>
                </a:rPr>
                <a:t>Data without a </a:t>
              </a:r>
              <a:r>
                <a:rPr lang="en-US" sz="1200" dirty="0" err="1">
                  <a:latin typeface="Cambria" panose="02040503050406030204" pitchFamily="18" charset="0"/>
                  <a:ea typeface="Cambria" panose="02040503050406030204" pitchFamily="18" charset="0"/>
                </a:rPr>
                <a:t>unique_id</a:t>
              </a:r>
              <a:r>
                <a:rPr lang="en-US" sz="1200" dirty="0">
                  <a:latin typeface="Cambria" panose="02040503050406030204" pitchFamily="18" charset="0"/>
                  <a:ea typeface="Cambria" panose="02040503050406030204" pitchFamily="18" charset="0"/>
                </a:rPr>
                <a:t>/</a:t>
              </a:r>
              <a:r>
                <a:rPr lang="en-US" sz="1200" dirty="0" err="1">
                  <a:latin typeface="Cambria" panose="02040503050406030204" pitchFamily="18" charset="0"/>
                  <a:ea typeface="Cambria" panose="02040503050406030204" pitchFamily="18" charset="0"/>
                </a:rPr>
                <a:t>unique_booking_id</a:t>
              </a:r>
              <a:r>
                <a:rPr lang="en-US" sz="1200" dirty="0">
                  <a:latin typeface="Cambria" panose="02040503050406030204" pitchFamily="18" charset="0"/>
                  <a:ea typeface="Cambria" panose="02040503050406030204" pitchFamily="18" charset="0"/>
                </a:rPr>
                <a:t> and date may contain information resulting from the same reservation at different times.</a:t>
              </a:r>
            </a:p>
          </p:txBody>
        </p:sp>
        <p:sp>
          <p:nvSpPr>
            <p:cNvPr id="28" name="Rectangle 27">
              <a:extLst>
                <a:ext uri="{FF2B5EF4-FFF2-40B4-BE49-F238E27FC236}">
                  <a16:creationId xmlns:a16="http://schemas.microsoft.com/office/drawing/2014/main" id="{42006A35-7B5D-8BAB-2D6D-75ED7C043F09}"/>
                </a:ext>
              </a:extLst>
            </p:cNvPr>
            <p:cNvSpPr/>
            <p:nvPr/>
          </p:nvSpPr>
          <p:spPr>
            <a:xfrm>
              <a:off x="275423" y="648661"/>
              <a:ext cx="2071170" cy="87166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lvl="0" algn="ctr"/>
              <a:r>
                <a:rPr lang="en-US" sz="1600" b="0" i="0" dirty="0">
                  <a:latin typeface="Cambria" panose="02040503050406030204" pitchFamily="18" charset="0"/>
                  <a:ea typeface="Cambria" panose="02040503050406030204" pitchFamily="18" charset="0"/>
                </a:rPr>
                <a:t>Handling Duplicate Values</a:t>
              </a:r>
              <a:endParaRPr lang="en-US" sz="1600" dirty="0">
                <a:latin typeface="Cambria" panose="02040503050406030204" pitchFamily="18" charset="0"/>
                <a:ea typeface="Cambria" panose="02040503050406030204" pitchFamily="18" charset="0"/>
              </a:endParaRPr>
            </a:p>
          </p:txBody>
        </p:sp>
        <p:sp>
          <p:nvSpPr>
            <p:cNvPr id="29" name="Rectangle 28">
              <a:extLst>
                <a:ext uri="{FF2B5EF4-FFF2-40B4-BE49-F238E27FC236}">
                  <a16:creationId xmlns:a16="http://schemas.microsoft.com/office/drawing/2014/main" id="{7340F269-1ABD-3048-97FD-19FDF8D6A11A}"/>
                </a:ext>
              </a:extLst>
            </p:cNvPr>
            <p:cNvSpPr/>
            <p:nvPr/>
          </p:nvSpPr>
          <p:spPr>
            <a:xfrm>
              <a:off x="209321" y="582560"/>
              <a:ext cx="8009261" cy="991780"/>
            </a:xfrm>
            <a:prstGeom prst="rect">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latin typeface="Cambria" panose="02040503050406030204" pitchFamily="18" charset="0"/>
                <a:ea typeface="Cambria" panose="02040503050406030204" pitchFamily="18" charset="0"/>
              </a:endParaRPr>
            </a:p>
          </p:txBody>
        </p:sp>
      </p:grpSp>
      <p:sp>
        <p:nvSpPr>
          <p:cNvPr id="2" name="Google Shape;115;p27">
            <a:extLst>
              <a:ext uri="{FF2B5EF4-FFF2-40B4-BE49-F238E27FC236}">
                <a16:creationId xmlns:a16="http://schemas.microsoft.com/office/drawing/2014/main" id="{CFA20833-DD51-446E-357C-78F0458D1C37}"/>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1370286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pic>
        <p:nvPicPr>
          <p:cNvPr id="4" name="Picture 3" descr="A graph of a hotel">
            <a:extLst>
              <a:ext uri="{FF2B5EF4-FFF2-40B4-BE49-F238E27FC236}">
                <a16:creationId xmlns:a16="http://schemas.microsoft.com/office/drawing/2014/main" id="{E137BEC0-07B8-421E-484A-9F23ED5AFCC6}"/>
              </a:ext>
            </a:extLst>
          </p:cNvPr>
          <p:cNvPicPr>
            <a:picLocks noChangeAspect="1"/>
          </p:cNvPicPr>
          <p:nvPr/>
        </p:nvPicPr>
        <p:blipFill>
          <a:blip r:embed="rId3"/>
          <a:stretch>
            <a:fillRect/>
          </a:stretch>
        </p:blipFill>
        <p:spPr>
          <a:xfrm>
            <a:off x="1146683" y="693404"/>
            <a:ext cx="6850633" cy="3994742"/>
          </a:xfrm>
          <a:prstGeom prst="rect">
            <a:avLst/>
          </a:prstGeom>
        </p:spPr>
      </p:pic>
      <p:sp>
        <p:nvSpPr>
          <p:cNvPr id="3" name="Google Shape;115;p27">
            <a:extLst>
              <a:ext uri="{FF2B5EF4-FFF2-40B4-BE49-F238E27FC236}">
                <a16:creationId xmlns:a16="http://schemas.microsoft.com/office/drawing/2014/main" id="{683ECE5E-BE30-4B28-B37B-ACA304D2761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extLst>
      <p:ext uri="{BB962C8B-B14F-4D97-AF65-F5344CB8AC3E}">
        <p14:creationId xmlns:p14="http://schemas.microsoft.com/office/powerpoint/2010/main" val="278978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Monthly Hotel Booking Analysis Based on Hotel Type</a:t>
            </a:r>
            <a:endParaRPr sz="1798">
              <a:solidFill>
                <a:schemeClr val="lt1"/>
              </a:solidFill>
              <a:latin typeface="Roboto"/>
              <a:ea typeface="Roboto"/>
              <a:cs typeface="Roboto"/>
              <a:sym typeface="Roboto"/>
            </a:endParaRPr>
          </a:p>
        </p:txBody>
      </p:sp>
      <p:sp>
        <p:nvSpPr>
          <p:cNvPr id="3" name="TextBox 2">
            <a:extLst>
              <a:ext uri="{FF2B5EF4-FFF2-40B4-BE49-F238E27FC236}">
                <a16:creationId xmlns:a16="http://schemas.microsoft.com/office/drawing/2014/main" id="{32FAD341-902A-1D58-1E35-3DE7314D05E6}"/>
              </a:ext>
            </a:extLst>
          </p:cNvPr>
          <p:cNvSpPr txBox="1"/>
          <p:nvPr/>
        </p:nvSpPr>
        <p:spPr>
          <a:xfrm>
            <a:off x="0" y="1879252"/>
            <a:ext cx="9028999" cy="1384995"/>
          </a:xfrm>
          <a:prstGeom prst="rect">
            <a:avLst/>
          </a:prstGeom>
          <a:noFill/>
        </p:spPr>
        <p:txBody>
          <a:bodyPr wrap="square" rtlCol="0">
            <a:spAutoFit/>
          </a:bodyPr>
          <a:lstStyle/>
          <a:p>
            <a:pPr marL="457200" indent="-342900">
              <a:buFont typeface="+mj-lt"/>
              <a:buAutoNum type="arabicPeriod"/>
            </a:pPr>
            <a:r>
              <a:rPr lang="en-US" dirty="0">
                <a:solidFill>
                  <a:schemeClr val="tx1"/>
                </a:solidFill>
                <a:latin typeface="Cambria" panose="02040503050406030204" pitchFamily="18" charset="0"/>
                <a:ea typeface="Cambria" panose="02040503050406030204" pitchFamily="18" charset="0"/>
              </a:rPr>
              <a:t>Overall, City Hotels are generally more preferred than Resort Hotels.</a:t>
            </a:r>
          </a:p>
          <a:p>
            <a:pPr marL="457200" indent="-342900">
              <a:buFont typeface="+mj-lt"/>
              <a:buAutoNum type="arabicPeriod"/>
            </a:pPr>
            <a:r>
              <a:rPr lang="en-US" dirty="0">
                <a:solidFill>
                  <a:schemeClr val="tx1"/>
                </a:solidFill>
                <a:latin typeface="Cambria" panose="02040503050406030204" pitchFamily="18" charset="0"/>
                <a:ea typeface="Cambria" panose="02040503050406030204" pitchFamily="18" charset="0"/>
              </a:rPr>
              <a:t>Broadly speaking, Resort Hotels exhibit a more stable monthly booking average compared to City Hotels, which show significant variations during the Holiday Season.</a:t>
            </a:r>
          </a:p>
          <a:p>
            <a:pPr marL="457200" indent="-342900">
              <a:buFont typeface="+mj-lt"/>
              <a:buAutoNum type="arabicPeriod"/>
            </a:pPr>
            <a:r>
              <a:rPr lang="en-US" dirty="0">
                <a:solidFill>
                  <a:schemeClr val="tx1"/>
                </a:solidFill>
                <a:latin typeface="Cambria" panose="02040503050406030204" pitchFamily="18" charset="0"/>
                <a:ea typeface="Cambria" panose="02040503050406030204" pitchFamily="18" charset="0"/>
              </a:rPr>
              <a:t>There is an increase in the average booking rates during the High Demand months or holiday seasons in Indonesia, namely the mid-year period (May to July) and the year-end period (October to December).</a:t>
            </a:r>
          </a:p>
          <a:p>
            <a:pPr marL="457200" indent="-342900">
              <a:buFont typeface="+mj-lt"/>
              <a:buAutoNum type="arabicPeriod"/>
            </a:pPr>
            <a:r>
              <a:rPr lang="en-US" dirty="0">
                <a:solidFill>
                  <a:schemeClr val="tx1"/>
                </a:solidFill>
                <a:latin typeface="Cambria" panose="02040503050406030204" pitchFamily="18" charset="0"/>
                <a:ea typeface="Cambria" panose="02040503050406030204" pitchFamily="18" charset="0"/>
              </a:rPr>
              <a:t>Following the holiday season, a decline in average booking rates is observed for City Hotels.</a:t>
            </a:r>
          </a:p>
        </p:txBody>
      </p:sp>
      <p:sp>
        <p:nvSpPr>
          <p:cNvPr id="4" name="TextBox 3">
            <a:extLst>
              <a:ext uri="{FF2B5EF4-FFF2-40B4-BE49-F238E27FC236}">
                <a16:creationId xmlns:a16="http://schemas.microsoft.com/office/drawing/2014/main" id="{960AA954-DD21-DDD2-C5C0-8ECEAAC503C0}"/>
              </a:ext>
            </a:extLst>
          </p:cNvPr>
          <p:cNvSpPr txBox="1"/>
          <p:nvPr/>
        </p:nvSpPr>
        <p:spPr>
          <a:xfrm>
            <a:off x="-1" y="1397052"/>
            <a:ext cx="9028999" cy="400110"/>
          </a:xfrm>
          <a:prstGeom prst="rect">
            <a:avLst/>
          </a:prstGeom>
          <a:noFill/>
        </p:spPr>
        <p:txBody>
          <a:bodyPr wrap="square" rtlCol="0">
            <a:spAutoFit/>
          </a:bodyPr>
          <a:lstStyle/>
          <a:p>
            <a:pPr marL="114300"/>
            <a:r>
              <a:rPr lang="en-US" sz="2000" dirty="0">
                <a:solidFill>
                  <a:schemeClr val="tx1"/>
                </a:solidFill>
                <a:latin typeface="Cambria" panose="02040503050406030204" pitchFamily="18" charset="0"/>
                <a:ea typeface="Cambria" panose="02040503050406030204" pitchFamily="18" charset="0"/>
              </a:rPr>
              <a:t>Insight :</a:t>
            </a:r>
          </a:p>
        </p:txBody>
      </p:sp>
      <p:sp>
        <p:nvSpPr>
          <p:cNvPr id="5" name="Google Shape;115;p27">
            <a:extLst>
              <a:ext uri="{FF2B5EF4-FFF2-40B4-BE49-F238E27FC236}">
                <a16:creationId xmlns:a16="http://schemas.microsoft.com/office/drawing/2014/main" id="{8B2586AD-A0E8-374F-D85B-73683E8FDD3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2855444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pic>
        <p:nvPicPr>
          <p:cNvPr id="6" name="Picture 5" descr="A graph showing the impact of hotel booking cancellation&#10;&#10;Description automatically generated">
            <a:extLst>
              <a:ext uri="{FF2B5EF4-FFF2-40B4-BE49-F238E27FC236}">
                <a16:creationId xmlns:a16="http://schemas.microsoft.com/office/drawing/2014/main" id="{7B658070-0EED-39AE-07B4-50F189159B6D}"/>
              </a:ext>
            </a:extLst>
          </p:cNvPr>
          <p:cNvPicPr>
            <a:picLocks noChangeAspect="1"/>
          </p:cNvPicPr>
          <p:nvPr/>
        </p:nvPicPr>
        <p:blipFill>
          <a:blip r:embed="rId3"/>
          <a:stretch>
            <a:fillRect/>
          </a:stretch>
        </p:blipFill>
        <p:spPr>
          <a:xfrm>
            <a:off x="589402" y="675736"/>
            <a:ext cx="7965196" cy="4089219"/>
          </a:xfrm>
          <a:prstGeom prst="rect">
            <a:avLst/>
          </a:prstGeom>
        </p:spPr>
      </p:pic>
      <p:sp>
        <p:nvSpPr>
          <p:cNvPr id="2" name="Google Shape;115;p27">
            <a:extLst>
              <a:ext uri="{FF2B5EF4-FFF2-40B4-BE49-F238E27FC236}">
                <a16:creationId xmlns:a16="http://schemas.microsoft.com/office/drawing/2014/main" id="{9A75A94F-D938-56F0-D894-3F2FDED4EF9B}"/>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4"/>
              </a:rPr>
              <a:t>here</a:t>
            </a:r>
            <a:endParaRPr sz="1100" dirty="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Impact Analysis of Stay Duration on Hotel Bookings Cancellation Rates</a:t>
            </a:r>
            <a:endParaRPr sz="1798" b="1">
              <a:solidFill>
                <a:schemeClr val="lt1"/>
              </a:solidFill>
              <a:latin typeface="Roboto"/>
              <a:ea typeface="Roboto"/>
              <a:cs typeface="Roboto"/>
              <a:sym typeface="Roboto"/>
            </a:endParaRPr>
          </a:p>
        </p:txBody>
      </p:sp>
      <p:sp>
        <p:nvSpPr>
          <p:cNvPr id="2" name="TextBox 1">
            <a:extLst>
              <a:ext uri="{FF2B5EF4-FFF2-40B4-BE49-F238E27FC236}">
                <a16:creationId xmlns:a16="http://schemas.microsoft.com/office/drawing/2014/main" id="{54A0146B-518A-6D06-079A-7F75E9E2A599}"/>
              </a:ext>
            </a:extLst>
          </p:cNvPr>
          <p:cNvSpPr txBox="1"/>
          <p:nvPr/>
        </p:nvSpPr>
        <p:spPr>
          <a:xfrm>
            <a:off x="250940" y="1432193"/>
            <a:ext cx="8642120" cy="2308324"/>
          </a:xfrm>
          <a:prstGeom prst="rect">
            <a:avLst/>
          </a:prstGeom>
          <a:noFill/>
        </p:spPr>
        <p:txBody>
          <a:bodyPr wrap="square" rtlCol="0">
            <a:spAutoFit/>
          </a:bodyPr>
          <a:lstStyle/>
          <a:p>
            <a:pPr marL="342900" indent="-342900" algn="just">
              <a:buFont typeface="+mj-lt"/>
              <a:buAutoNum type="arabicPeriod"/>
            </a:pPr>
            <a:r>
              <a:rPr lang="en-US" sz="1800" dirty="0">
                <a:latin typeface="Cambria" panose="02040503050406030204" pitchFamily="18" charset="0"/>
                <a:ea typeface="Cambria" panose="02040503050406030204" pitchFamily="18" charset="0"/>
              </a:rPr>
              <a:t>There is a positive correlation between the duration of stay and the cancellation rate for all types of hotels, with the most noticeable impact observed in City Hotels.</a:t>
            </a:r>
          </a:p>
          <a:p>
            <a:pPr marL="342900" indent="-342900" algn="just">
              <a:buFont typeface="+mj-lt"/>
              <a:buAutoNum type="arabicPeriod"/>
            </a:pPr>
            <a:r>
              <a:rPr lang="en-US" sz="1800" dirty="0">
                <a:latin typeface="Cambria" panose="02040503050406030204" pitchFamily="18" charset="0"/>
                <a:ea typeface="Cambria" panose="02040503050406030204" pitchFamily="18" charset="0"/>
              </a:rPr>
              <a:t>The longer the duration of stay, the higher the cancellation rate for hotel reservations.</a:t>
            </a:r>
          </a:p>
          <a:p>
            <a:pPr marL="342900" indent="-342900" algn="just">
              <a:buFont typeface="+mj-lt"/>
              <a:buAutoNum type="arabicPeriod"/>
            </a:pPr>
            <a:r>
              <a:rPr lang="en-US" sz="1800" dirty="0">
                <a:latin typeface="Cambria" panose="02040503050406030204" pitchFamily="18" charset="0"/>
                <a:ea typeface="Cambria" panose="02040503050406030204" pitchFamily="18" charset="0"/>
              </a:rPr>
              <a:t>In City Hotels, the highest cancellation rate is observed for stays exceeding one month, reaching 95%.</a:t>
            </a:r>
          </a:p>
          <a:p>
            <a:pPr marL="342900" indent="-342900" algn="just">
              <a:buFont typeface="+mj-lt"/>
              <a:buAutoNum type="arabicPeriod"/>
            </a:pPr>
            <a:r>
              <a:rPr lang="en-US" sz="1800" dirty="0">
                <a:latin typeface="Cambria" panose="02040503050406030204" pitchFamily="18" charset="0"/>
                <a:ea typeface="Cambria" panose="02040503050406030204" pitchFamily="18" charset="0"/>
              </a:rPr>
              <a:t>The cancellation rate is quite high, necessitating further analysis and a more specific examination of relationships to mitigate cancellations effectively.</a:t>
            </a:r>
          </a:p>
        </p:txBody>
      </p:sp>
      <p:sp>
        <p:nvSpPr>
          <p:cNvPr id="3" name="TextBox 2">
            <a:extLst>
              <a:ext uri="{FF2B5EF4-FFF2-40B4-BE49-F238E27FC236}">
                <a16:creationId xmlns:a16="http://schemas.microsoft.com/office/drawing/2014/main" id="{0CCD86BD-0754-14D5-2010-9A2A56B9129A}"/>
              </a:ext>
            </a:extLst>
          </p:cNvPr>
          <p:cNvSpPr txBox="1"/>
          <p:nvPr/>
        </p:nvSpPr>
        <p:spPr>
          <a:xfrm>
            <a:off x="250940" y="923582"/>
            <a:ext cx="8642120" cy="369332"/>
          </a:xfrm>
          <a:prstGeom prst="rect">
            <a:avLst/>
          </a:prstGeom>
          <a:noFill/>
        </p:spPr>
        <p:txBody>
          <a:bodyPr wrap="square" rtlCol="0">
            <a:spAutoFit/>
          </a:bodyPr>
          <a:lstStyle/>
          <a:p>
            <a:pPr algn="just"/>
            <a:r>
              <a:rPr lang="en-US" sz="1800" b="1" dirty="0">
                <a:latin typeface="Cambria" panose="02040503050406030204" pitchFamily="18" charset="0"/>
                <a:ea typeface="Cambria" panose="02040503050406030204" pitchFamily="18" charset="0"/>
              </a:rPr>
              <a:t>INSIGHT :</a:t>
            </a:r>
          </a:p>
        </p:txBody>
      </p:sp>
      <p:sp>
        <p:nvSpPr>
          <p:cNvPr id="4" name="Google Shape;115;p27">
            <a:extLst>
              <a:ext uri="{FF2B5EF4-FFF2-40B4-BE49-F238E27FC236}">
                <a16:creationId xmlns:a16="http://schemas.microsoft.com/office/drawing/2014/main" id="{FD47E964-C1C5-34B9-B6F2-F1816C83A6AC}"/>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please refer to the </a:t>
            </a:r>
            <a:r>
              <a:rPr lang="en-US" sz="1100" dirty="0" err="1">
                <a:solidFill>
                  <a:srgbClr val="000000"/>
                </a:solidFill>
              </a:rPr>
              <a:t>Jupyter</a:t>
            </a:r>
            <a:r>
              <a:rPr lang="en-US" sz="1100" dirty="0">
                <a:solidFill>
                  <a:srgbClr val="000000"/>
                </a:solidFill>
              </a:rPr>
              <a:t> notebook </a:t>
            </a:r>
            <a:r>
              <a:rPr lang="en-US" sz="1100" dirty="0">
                <a:hlinkClick r:id="rId3"/>
              </a:rPr>
              <a:t>here</a:t>
            </a:r>
            <a:endParaRPr sz="1100" dirty="0">
              <a:solidFill>
                <a:srgbClr val="000000"/>
              </a:solidFill>
            </a:endParaRPr>
          </a:p>
        </p:txBody>
      </p:sp>
    </p:spTree>
    <p:extLst>
      <p:ext uri="{BB962C8B-B14F-4D97-AF65-F5344CB8AC3E}">
        <p14:creationId xmlns:p14="http://schemas.microsoft.com/office/powerpoint/2010/main" val="62965615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TotalTime>
  <Words>990</Words>
  <Application>Microsoft Office PowerPoint</Application>
  <PresentationFormat>On-screen Show (16:9)</PresentationFormat>
  <Paragraphs>77</Paragraphs>
  <Slides>11</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Roboto</vt:lpstr>
      <vt:lpstr>Cambria</vt:lpstr>
      <vt:lpstr>Arial</vt:lpstr>
      <vt:lpstr>Dosis</vt:lpstr>
      <vt:lpstr>Simple Light</vt:lpstr>
      <vt:lpstr>Simple Light</vt:lpstr>
      <vt:lpstr>Investigate Business Hotel using Data Visualization </vt:lpstr>
      <vt:lpstr>Overview</vt:lpstr>
      <vt:lpstr>Dataset</vt:lpstr>
      <vt:lpstr>Data Preprocessing</vt:lpstr>
      <vt:lpstr>Data Preprocessing</vt:lpstr>
      <vt:lpstr>Monthly Hotel Booking Analysis Based on Hotel Type</vt:lpstr>
      <vt:lpstr>Monthly Hotel Booking Analysis Based on Hotel Type</vt:lpstr>
      <vt:lpstr>Impact Analysis of Stay Duration on Hotel Bookings Cancellation Rates</vt:lpstr>
      <vt:lpstr>Impact Analysis of Stay Duration on Hotel Bookings Cancellation Rates</vt:lpstr>
      <vt:lpstr>Impact Analysis of Lead Time on Hotel Bookings Cancellation Rate</vt:lpstr>
      <vt:lpstr>Impact Analysis of Lead Time on Hotel Bookings Cancellation 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dc:title>
  <dc:creator>Philipus Dima Wira Pratomo</dc:creator>
  <cp:lastModifiedBy>Philipus Dima Wira Pratomo</cp:lastModifiedBy>
  <cp:revision>16</cp:revision>
  <dcterms:modified xsi:type="dcterms:W3CDTF">2023-11-10T11:31:45Z</dcterms:modified>
</cp:coreProperties>
</file>